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0"/>
  </p:notesMasterIdLst>
  <p:handoutMasterIdLst>
    <p:handoutMasterId r:id="rId11"/>
  </p:handoutMasterIdLst>
  <p:sldIdLst>
    <p:sldId id="324" r:id="rId2"/>
    <p:sldId id="342" r:id="rId3"/>
    <p:sldId id="356" r:id="rId4"/>
    <p:sldId id="357" r:id="rId5"/>
    <p:sldId id="359" r:id="rId6"/>
    <p:sldId id="355" r:id="rId7"/>
    <p:sldId id="358" r:id="rId8"/>
    <p:sldId id="360" r:id="rId9"/>
  </p:sldIdLst>
  <p:sldSz cx="9144000" cy="6858000" type="screen4x3"/>
  <p:notesSz cx="6797675" cy="9926638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285"/>
    <a:srgbClr val="124062"/>
    <a:srgbClr val="FEFEFE"/>
    <a:srgbClr val="FFFFFF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3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94CD0-E3C2-46DA-BBD5-1F53AD73FC3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7D215-05AE-4C76-9AA5-257A2991B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703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22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682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416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632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632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632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80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80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8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C1B-91CE-420F-8840-795DAB007EEC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160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049E-BB2A-4E4F-B030-E7ADF9088AA5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36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154D-68AB-4FAA-8607-33F1777A51BB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45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56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24C5-2910-4BD1-B92D-A50B08456665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32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81F8-7628-4C9F-A820-194A92653721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00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D07-4DEC-4FFA-ABCD-9DBAE782CADC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76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299B-4FF9-4345-901F-791104B038DE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41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B77-F327-41A4-9575-E84240C7BFA3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65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5C7F-4B19-4E06-B914-B7C277690EB5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550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6183-3252-4273-A9D9-D252D6855101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51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8FBC-A1BE-4DFF-A997-45D4B33ADC5D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74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B2DA2-DB66-4F50-A654-FC37BE297C27}" type="datetime1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4690" cy="6859588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333C9F-EFB6-4360-A5D6-81DD839FD7B7}" type="slidenum">
              <a:rPr lang="zh-CN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0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28904" y="2251843"/>
            <a:ext cx="1923395" cy="2118281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16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6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16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6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2705486" y="3257820"/>
            <a:ext cx="5774633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738391" y="4205462"/>
            <a:ext cx="5844207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2714742" y="3373429"/>
            <a:ext cx="6206825" cy="8617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lnSpc>
                <a:spcPts val="3000"/>
              </a:lnSpc>
            </a:pPr>
            <a:r>
              <a:rPr lang="zh-TW" altLang="en-US" sz="28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垂直</a:t>
            </a:r>
            <a:r>
              <a:rPr lang="zh-TW" altLang="en-US" sz="28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整合專題課程計畫</a:t>
            </a:r>
            <a:endParaRPr lang="en-US" altLang="zh-TW" sz="2800" b="1" dirty="0" smtClean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  <a:p>
            <a:pPr>
              <a:lnSpc>
                <a:spcPts val="3000"/>
              </a:lnSpc>
            </a:pPr>
            <a:r>
              <a:rPr lang="en-US" altLang="zh-CN" sz="24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 Vertically Integrated Projects</a:t>
            </a:r>
            <a:r>
              <a:rPr lang="zh-TW" altLang="en-US" sz="24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 </a:t>
            </a:r>
            <a:r>
              <a:rPr lang="en-US" altLang="zh-TW" sz="24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Program</a:t>
            </a:r>
            <a:endParaRPr lang="zh-CN" altLang="en-US" sz="24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546605" y="4102984"/>
            <a:ext cx="2024928" cy="949864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472964" y="4194274"/>
            <a:ext cx="2082802" cy="1008345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615838" y="1566754"/>
            <a:ext cx="2024926" cy="1044953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631604" y="1462064"/>
            <a:ext cx="2024926" cy="1044953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698395" y="2767280"/>
            <a:ext cx="18712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8000" b="1" dirty="0" smtClean="0">
                <a:solidFill>
                  <a:srgbClr val="124062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VIP</a:t>
            </a:r>
            <a:endParaRPr lang="en-US" altLang="zh-CN" sz="8000" b="1" dirty="0">
              <a:solidFill>
                <a:srgbClr val="124062"/>
              </a:solidFill>
              <a:latin typeface="Arial" panose="020B0604020202020204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sp>
        <p:nvSpPr>
          <p:cNvPr id="2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2596497" y="2415852"/>
            <a:ext cx="5273196" cy="83830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514337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國立東華大學</a:t>
            </a:r>
            <a:endParaRPr lang="en-US" altLang="zh-TW" sz="3600" b="1" dirty="0" smtClean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  <a:p>
            <a:pPr defTabSz="514337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 panose="020F0502020204030204" pitchFamily="34" charset="0"/>
              </a:rPr>
              <a:t> National Dong Hwa University</a:t>
            </a:r>
            <a:endParaRPr lang="en-US" altLang="zh-CN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2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9" y="1163846"/>
            <a:ext cx="8070074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871501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" name="圆角矩形 27"/>
          <p:cNvSpPr/>
          <p:nvPr/>
        </p:nvSpPr>
        <p:spPr>
          <a:xfrm rot="2700000">
            <a:off x="476515" y="336207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圆角矩形 28"/>
          <p:cNvSpPr/>
          <p:nvPr/>
        </p:nvSpPr>
        <p:spPr>
          <a:xfrm rot="2700000">
            <a:off x="674008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764670" y="44225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rPr>
              <a:t>VIP</a:t>
            </a:r>
            <a:endParaRPr lang="zh-CN" altLang="en-US" sz="2400" dirty="0">
              <a:solidFill>
                <a:srgbClr val="FFFFFF"/>
              </a:solidFill>
              <a:latin typeface="Agency FB" panose="020B0503020202020204" pitchFamily="34" charset="0"/>
              <a:ea typeface="华文宋体" panose="02010600040101010101" pitchFamily="2" charset="-122"/>
            </a:endParaRPr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8" y="1224567"/>
            <a:ext cx="8080585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1882306" y="319146"/>
            <a:ext cx="733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垂直</a:t>
            </a:r>
            <a:r>
              <a:rPr lang="zh-TW" altLang="en-US" sz="32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整合專題課程計畫</a:t>
            </a:r>
            <a:endParaRPr lang="zh-CN" altLang="en-US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66588"/>
              </p:ext>
            </p:extLst>
          </p:nvPr>
        </p:nvGraphicFramePr>
        <p:xfrm>
          <a:off x="693685" y="3232176"/>
          <a:ext cx="757533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5225">
                  <a:extLst>
                    <a:ext uri="{9D8B030D-6E8A-4147-A177-3AD203B41FA5}">
                      <a16:colId xmlns="" xmlns:a16="http://schemas.microsoft.com/office/drawing/2014/main" val="713292596"/>
                    </a:ext>
                  </a:extLst>
                </a:gridCol>
                <a:gridCol w="3780106">
                  <a:extLst>
                    <a:ext uri="{9D8B030D-6E8A-4147-A177-3AD203B41FA5}">
                      <a16:colId xmlns="" xmlns:a16="http://schemas.microsoft.com/office/drawing/2014/main" val="3021360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(109-1)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1240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(109-2)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12406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9918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月：辦理徵件說明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月：辦理大一學生說明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038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月：徵件及審查期間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 ：</a:t>
                      </a: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110-1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開課作業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月：通知審查結果</a:t>
                      </a:r>
                      <a:endParaRPr lang="en-US" altLang="zh-TW" sz="2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</a:t>
                      </a:r>
                      <a:r>
                        <a:rPr lang="zh-TW" altLang="en-US" sz="240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 ：招募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團隊成員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7715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：</a:t>
                      </a: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團隊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教師交流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 ：確認團隊學生名單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471401" y="1515127"/>
            <a:ext cx="7206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開課單位：共同教育委員會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執行單位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：教學卓越中心、通識中心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991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8" y="1163846"/>
            <a:ext cx="8564061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871501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" name="圆角矩形 27"/>
          <p:cNvSpPr/>
          <p:nvPr/>
        </p:nvSpPr>
        <p:spPr>
          <a:xfrm rot="2700000">
            <a:off x="476515" y="336207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圆角矩形 28"/>
          <p:cNvSpPr/>
          <p:nvPr/>
        </p:nvSpPr>
        <p:spPr>
          <a:xfrm rot="2700000">
            <a:off x="674008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764670" y="44225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rPr>
              <a:t>VIP</a:t>
            </a:r>
            <a:endParaRPr lang="zh-CN" altLang="en-US" sz="2400" dirty="0">
              <a:solidFill>
                <a:srgbClr val="FFFFFF"/>
              </a:solidFill>
              <a:latin typeface="Agency FB" panose="020B0503020202020204" pitchFamily="34" charset="0"/>
              <a:ea typeface="华文宋体" panose="02010600040101010101" pitchFamily="2" charset="-122"/>
            </a:endParaRPr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8" y="1224567"/>
            <a:ext cx="8564061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1882306" y="319146"/>
            <a:ext cx="733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垂直</a:t>
            </a:r>
            <a:r>
              <a:rPr lang="zh-TW" altLang="en-US" sz="32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整合專題課程計畫特色</a:t>
            </a:r>
            <a:endParaRPr lang="zh-CN" altLang="en-US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4118" y="1175442"/>
            <a:ext cx="8564061" cy="1203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</a:pPr>
            <a:r>
              <a:rPr lang="zh-TW" altLang="en-US" sz="28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</a:t>
            </a:r>
            <a:r>
              <a:rPr lang="zh-TW" altLang="en-US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跨級別</a:t>
            </a:r>
            <a:r>
              <a:rPr lang="zh-TW" altLang="en-US" sz="2400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、領域學生與教師組成團隊 </a:t>
            </a:r>
            <a:r>
              <a:rPr lang="en-US" altLang="zh-TW" sz="2400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; </a:t>
            </a:r>
            <a:r>
              <a:rPr lang="zh-TW" altLang="en-US" sz="2400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課程結束學生獲得學分 </a:t>
            </a:r>
            <a:r>
              <a:rPr lang="en-US" altLang="zh-TW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;</a:t>
            </a:r>
            <a:r>
              <a:rPr lang="zh-TW" altLang="en-US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 </a:t>
            </a:r>
            <a:endParaRPr lang="en-US" altLang="zh-TW" sz="2400" dirty="0" smtClean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 3" panose="05040102010807070707" pitchFamily="18" charset="2"/>
            </a:endParaRPr>
          </a:p>
          <a:p>
            <a:pPr>
              <a:lnSpc>
                <a:spcPct val="120000"/>
              </a:lnSpc>
            </a:pPr>
            <a:r>
              <a:rPr lang="zh-TW" altLang="en-US" sz="2400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 </a:t>
            </a:r>
            <a:r>
              <a:rPr lang="zh-TW" altLang="en-US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   指導</a:t>
            </a:r>
            <a:r>
              <a:rPr lang="zh-TW" altLang="en-US" sz="2400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團隊拓展研究能量。</a:t>
            </a:r>
            <a:endParaRPr lang="zh-CN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4465" y="2335524"/>
            <a:ext cx="83809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優點一、提供大學部學生長期參與研究訓練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機會</a:t>
            </a:r>
            <a:endParaRPr lang="zh-TW" altLang="en-US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學生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開始加入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VIP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團隊，有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年時間在團隊中學習專業知識並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操作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所學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，經歷跨域團隊的研究氛圍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優點二、培養團隊管理專題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</a:t>
            </a:r>
            <a:endParaRPr lang="zh-TW" altLang="en-US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多年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期的課程設計，創造一個教學相長的環境，讓指導教師和研究生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從帶領新成員中發展出管理團隊的能力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優點三、成員跨域組成，可規劃的研究題目更廣，能深化指導團隊的研究資歷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團隊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學生來自不同級別與領域，有機會組成一個較大型的研究團隊，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加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專案計畫的深度及廣度，提升教師研發設計能量。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優點四、提早培養大學部學生專案計畫及團隊合作能力，提高優秀大學生留校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</a:t>
            </a:r>
            <a:endParaRPr lang="en-US" altLang="zh-TW" b="1" dirty="0" smtClean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讀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研究所意願。</a:t>
            </a:r>
          </a:p>
        </p:txBody>
      </p:sp>
    </p:spTree>
    <p:extLst>
      <p:ext uri="{BB962C8B-B14F-4D97-AF65-F5344CB8AC3E}">
        <p14:creationId xmlns:p14="http://schemas.microsoft.com/office/powerpoint/2010/main" val="299529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8" y="1163846"/>
            <a:ext cx="8564061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871501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" name="圆角矩形 27"/>
          <p:cNvSpPr/>
          <p:nvPr/>
        </p:nvSpPr>
        <p:spPr>
          <a:xfrm rot="2700000">
            <a:off x="476515" y="336207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圆角矩形 28"/>
          <p:cNvSpPr/>
          <p:nvPr/>
        </p:nvSpPr>
        <p:spPr>
          <a:xfrm rot="2700000">
            <a:off x="674008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764670" y="44225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rPr>
              <a:t>VIP</a:t>
            </a:r>
            <a:endParaRPr lang="zh-CN" altLang="en-US" sz="2400" dirty="0">
              <a:solidFill>
                <a:srgbClr val="FFFFFF"/>
              </a:solidFill>
              <a:latin typeface="Agency FB" panose="020B0503020202020204" pitchFamily="34" charset="0"/>
              <a:ea typeface="华文宋体" panose="02010600040101010101" pitchFamily="2" charset="-122"/>
            </a:endParaRPr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8" y="1200918"/>
            <a:ext cx="8564061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1882306" y="319146"/>
            <a:ext cx="733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垂直</a:t>
            </a:r>
            <a:r>
              <a:rPr lang="zh-TW" altLang="en-US" sz="32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整合專題課程計畫實施方案</a:t>
            </a:r>
            <a:endParaRPr lang="zh-CN" altLang="en-US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4118" y="1251525"/>
            <a:ext cx="8564061" cy="50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</a:pPr>
            <a:r>
              <a:rPr lang="zh-TW" altLang="en-US" sz="28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</a:t>
            </a:r>
            <a:r>
              <a:rPr lang="en-US" altLang="zh-TW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 </a:t>
            </a:r>
            <a:r>
              <a:rPr lang="zh-TW" altLang="en-US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實施方式：</a:t>
            </a:r>
            <a:endParaRPr lang="zh-CN" altLang="en-US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5635" y="1802579"/>
            <a:ext cx="849026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buFont typeface="+mj-ea"/>
              <a:buAutoNum type="ea1Cht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位教師只能申請成立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個團隊，教師可申請個人或由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位跨院教師共同組成團隊，題目以可進行多年期研究或操作實踐的議題為優先，提出團隊申請表後經審查同意方可開設課程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000"/>
              </a:lnSpc>
              <a:buFont typeface="+mj-ea"/>
              <a:buAutoNum type="ea1Cht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年大學部學生至少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位，其中大一升大二學生至少要有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位。自第二年開始，招募大一升大二學生至少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人成為團隊新血，共同組成跨級別或跨領域成員團隊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000"/>
              </a:lnSpc>
              <a:buFont typeface="+mj-ea"/>
              <a:buAutoNum type="ea1Cht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教育委員會下設立垂直整合專題微學程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，課程屬性為指導類課程，團隊指導教師於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開始授課，第二年開課時採合班授課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000"/>
              </a:lnSpc>
              <a:buFont typeface="+mj-ea"/>
              <a:buAutoNum type="ea1Cht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團隊的學生必須修習垂直整合專題課程，以人工排課方式依序修畢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個學分完成微學程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603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8" y="1163846"/>
            <a:ext cx="8564061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871501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" name="圆角矩形 27"/>
          <p:cNvSpPr/>
          <p:nvPr/>
        </p:nvSpPr>
        <p:spPr>
          <a:xfrm rot="2700000">
            <a:off x="476515" y="336207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圆角矩形 28"/>
          <p:cNvSpPr/>
          <p:nvPr/>
        </p:nvSpPr>
        <p:spPr>
          <a:xfrm rot="2700000">
            <a:off x="674008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764670" y="44225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rPr>
              <a:t>VIP</a:t>
            </a:r>
            <a:endParaRPr lang="zh-CN" altLang="en-US" sz="2400" dirty="0">
              <a:solidFill>
                <a:srgbClr val="FFFFFF"/>
              </a:solidFill>
              <a:latin typeface="Agency FB" panose="020B0503020202020204" pitchFamily="34" charset="0"/>
              <a:ea typeface="华文宋体" panose="02010600040101010101" pitchFamily="2" charset="-122"/>
            </a:endParaRPr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8" y="1200918"/>
            <a:ext cx="8564061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1882306" y="319146"/>
            <a:ext cx="733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垂直</a:t>
            </a:r>
            <a:r>
              <a:rPr lang="zh-TW" altLang="en-US" sz="32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整合專題課程計畫實施方案</a:t>
            </a:r>
            <a:endParaRPr lang="zh-CN" altLang="en-US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5635" y="1471493"/>
            <a:ext cx="84902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buFont typeface="+mj-ea"/>
              <a:buAutoNum type="ea1ChtPeriod" startAt="5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教師每學期須依團隊學生級別開設前項課程，依規定每指導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名學生核給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0.25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小時鐘點，每位教師至多以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個小時為限；課程若由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位跨院教師共同授課，依規定每指導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名學生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位教師各核給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0.25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小時鐘點，每位教師至多以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個小時為限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000"/>
              </a:lnSpc>
              <a:buFont typeface="+mj-ea"/>
              <a:buAutoNum type="ea1ChtPeriod" startAt="5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指導類課程每學期研究所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個小時鐘點，大學部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個小時鐘點，合計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個小時鐘點為上限，超過部分無法以超鐘點計算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000"/>
              </a:lnSpc>
              <a:buFont typeface="+mj-ea"/>
              <a:buAutoNum type="ea1ChtPeriod" startAt="5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審查時以團隊目標、教學或研究方法、團隊執行策略為評分重點，申請團隊符合以下條件有加分：</a:t>
            </a:r>
          </a:p>
          <a:p>
            <a:pPr marL="742950" lvl="1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位跨院教師團隊，</a:t>
            </a:r>
          </a:p>
          <a:p>
            <a:pPr marL="742950" lvl="1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時團隊學生成員已有大三、大四學生，</a:t>
            </a:r>
          </a:p>
          <a:p>
            <a:pPr marL="742950" lvl="1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時團隊已有研究生帶領大學部學生。</a:t>
            </a:r>
          </a:p>
          <a:p>
            <a:pPr>
              <a:lnSpc>
                <a:spcPts val="3000"/>
              </a:lnSpc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522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9" y="1163846"/>
            <a:ext cx="8070074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871501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" name="圆角矩形 27"/>
          <p:cNvSpPr/>
          <p:nvPr/>
        </p:nvSpPr>
        <p:spPr>
          <a:xfrm rot="2700000">
            <a:off x="476515" y="336207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圆角矩形 28"/>
          <p:cNvSpPr/>
          <p:nvPr/>
        </p:nvSpPr>
        <p:spPr>
          <a:xfrm rot="2700000">
            <a:off x="674008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764670" y="44225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rPr>
              <a:t>VIP</a:t>
            </a:r>
            <a:endParaRPr lang="zh-CN" altLang="en-US" sz="2400" dirty="0">
              <a:solidFill>
                <a:srgbClr val="FFFFFF"/>
              </a:solidFill>
              <a:latin typeface="Agency FB" panose="020B0503020202020204" pitchFamily="34" charset="0"/>
              <a:ea typeface="华文宋体" panose="02010600040101010101" pitchFamily="2" charset="-122"/>
            </a:endParaRPr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8" y="1224567"/>
            <a:ext cx="8080585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1882306" y="319146"/>
            <a:ext cx="6331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垂直</a:t>
            </a:r>
            <a:r>
              <a:rPr lang="zh-TW" altLang="en-US" sz="32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整合專題課程計畫實施方案</a:t>
            </a:r>
            <a:endParaRPr lang="zh-CN" altLang="en-US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4118" y="1314588"/>
            <a:ext cx="8564061" cy="1136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</a:pPr>
            <a:r>
              <a:rPr lang="zh-TW" altLang="en-US" sz="28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</a:t>
            </a:r>
            <a:r>
              <a:rPr lang="zh-TW" altLang="en-US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垂直整合專題微學程 </a:t>
            </a:r>
            <a:r>
              <a:rPr lang="en-US" altLang="zh-TW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:</a:t>
            </a:r>
            <a:r>
              <a:rPr lang="zh-TW" altLang="en-US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 </a:t>
            </a:r>
            <a:endParaRPr lang="en-US" altLang="zh-TW" sz="2400" dirty="0" smtClean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 3" panose="05040102010807070707" pitchFamily="18" charset="2"/>
            </a:endParaRPr>
          </a:p>
          <a:p>
            <a:pPr>
              <a:lnSpc>
                <a:spcPct val="120000"/>
              </a:lnSpc>
            </a:pPr>
            <a:r>
              <a:rPr lang="zh-TW" altLang="en-US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　</a:t>
            </a:r>
            <a:r>
              <a:rPr lang="en-US" altLang="zh-TW" sz="24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Micro </a:t>
            </a:r>
            <a:r>
              <a:rPr lang="en-US" altLang="zh-TW" sz="2400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Program of Vertically Integrated Projects </a:t>
            </a:r>
            <a:endParaRPr lang="zh-CN" altLang="en-US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60844"/>
              </p:ext>
            </p:extLst>
          </p:nvPr>
        </p:nvGraphicFramePr>
        <p:xfrm>
          <a:off x="322079" y="2932714"/>
          <a:ext cx="8428137" cy="3051313"/>
        </p:xfrm>
        <a:graphic>
          <a:graphicData uri="http://schemas.openxmlformats.org/drawingml/2006/table">
            <a:tbl>
              <a:tblPr/>
              <a:tblGrid>
                <a:gridCol w="2260735"/>
                <a:gridCol w="3970853"/>
                <a:gridCol w="533229"/>
                <a:gridCol w="579953"/>
                <a:gridCol w="501325"/>
                <a:gridCol w="582042"/>
              </a:tblGrid>
              <a:tr h="419129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b="1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科目</a:t>
                      </a:r>
                      <a:r>
                        <a:rPr lang="zh-TW" altLang="en-US" sz="1800" b="1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  <a:endParaRPr lang="zh-TW" altLang="en-US" sz="18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b="1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英文科目名稱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b="1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b="1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年級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b="1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學期</a:t>
                      </a:r>
                      <a:endParaRPr lang="zh-TW" altLang="en-US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b="1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修別</a:t>
                      </a:r>
                      <a:endParaRPr lang="zh-TW" altLang="en-US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37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垂直</a:t>
                      </a: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整合專題</a:t>
                      </a:r>
                      <a:r>
                        <a:rPr lang="en-US" altLang="zh-TW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Vertically </a:t>
                      </a:r>
                      <a:r>
                        <a:rPr 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Integrated Projects I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spc="75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  <a:endParaRPr lang="zh-TW" altLang="en-US" sz="18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37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垂直</a:t>
                      </a: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整合專題</a:t>
                      </a:r>
                      <a:r>
                        <a:rPr lang="en-US" altLang="zh-TW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Vertically </a:t>
                      </a:r>
                      <a:r>
                        <a:rPr 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Integrated Projects II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</a:t>
                      </a: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629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垂直</a:t>
                      </a: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整合專題</a:t>
                      </a:r>
                      <a:r>
                        <a:rPr lang="en-US" altLang="zh-TW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Vertically </a:t>
                      </a:r>
                      <a:r>
                        <a:rPr 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Integrated Projects III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8492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垂直</a:t>
                      </a: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整合專題</a:t>
                      </a:r>
                      <a:r>
                        <a:rPr lang="en-US" altLang="zh-TW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Vertically </a:t>
                      </a:r>
                      <a:r>
                        <a:rPr 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Integrated Projects IV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</a:t>
                      </a: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37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垂直</a:t>
                      </a: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整合專題</a:t>
                      </a:r>
                      <a:r>
                        <a:rPr lang="en-US" altLang="zh-TW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Vertically </a:t>
                      </a:r>
                      <a:r>
                        <a:rPr 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Integrated Projects V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953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垂直</a:t>
                      </a: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整合專題</a:t>
                      </a:r>
                      <a:r>
                        <a:rPr lang="en-US" altLang="zh-TW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zh-TW" alt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800" spc="75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Vertically </a:t>
                      </a:r>
                      <a:r>
                        <a:rPr lang="en-US" sz="1800" spc="75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Integrated Projects VI</a:t>
                      </a:r>
                      <a:endParaRPr 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TW" sz="1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</a:t>
                      </a: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zh-TW" altLang="en-US" sz="1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6" marR="5636" marT="5636" marB="56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10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9" y="1163846"/>
            <a:ext cx="8070074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871501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" name="圆角矩形 27"/>
          <p:cNvSpPr/>
          <p:nvPr/>
        </p:nvSpPr>
        <p:spPr>
          <a:xfrm rot="2700000">
            <a:off x="476515" y="336207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圆角矩形 28"/>
          <p:cNvSpPr/>
          <p:nvPr/>
        </p:nvSpPr>
        <p:spPr>
          <a:xfrm rot="2700000">
            <a:off x="674008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764670" y="44225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rPr>
              <a:t>VIP</a:t>
            </a:r>
            <a:endParaRPr lang="zh-CN" altLang="en-US" sz="2400" dirty="0">
              <a:solidFill>
                <a:srgbClr val="FFFFFF"/>
              </a:solidFill>
              <a:latin typeface="Agency FB" panose="020B0503020202020204" pitchFamily="34" charset="0"/>
              <a:ea typeface="华文宋体" panose="02010600040101010101" pitchFamily="2" charset="-122"/>
            </a:endParaRPr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8" y="1224567"/>
            <a:ext cx="8080585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1882306" y="319146"/>
            <a:ext cx="733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垂直整合方案</a:t>
            </a:r>
            <a:r>
              <a:rPr lang="zh-TW" altLang="en-US" sz="32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課程計畫規劃</a:t>
            </a:r>
            <a:endParaRPr lang="zh-CN" altLang="en-US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6834" y="2092734"/>
            <a:ext cx="845819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lnSpc>
                <a:spcPts val="3000"/>
              </a:lnSpc>
              <a:tabLst>
                <a:tab pos="893763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一、通過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審查團隊補助每學期課程發展業務費上限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萬元，跨域團隊每學期補助上限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萬元，團隊如有國際連結能力，每學期另外補助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000"/>
              </a:lnSpc>
              <a:tabLst>
                <a:tab pos="893763" algn="l"/>
              </a:tabLst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、通過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審查團隊在人工排課前完成第一年團隊學生陣容，即按前項補助機制。自第二年開始，團隊招募新血時，如大一升大二學生招募未達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人時，則依團隊升大二實際人數比率進行補助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000"/>
              </a:lnSpc>
              <a:tabLst>
                <a:tab pos="893763" algn="l"/>
              </a:tabLst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、中心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每年依計畫經費決定開放新申請團隊數量或進行補助金額上限調整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4118" y="1314589"/>
            <a:ext cx="8564061" cy="673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</a:pPr>
            <a:r>
              <a:rPr lang="zh-TW" altLang="en-US" sz="28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補助機制</a:t>
            </a:r>
            <a:endParaRPr lang="zh-CN" altLang="en-US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78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9" y="1163846"/>
            <a:ext cx="8070074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871501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" name="圆角矩形 27"/>
          <p:cNvSpPr/>
          <p:nvPr/>
        </p:nvSpPr>
        <p:spPr>
          <a:xfrm rot="2700000">
            <a:off x="476515" y="336207"/>
            <a:ext cx="673769" cy="67376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圆角矩形 28"/>
          <p:cNvSpPr/>
          <p:nvPr/>
        </p:nvSpPr>
        <p:spPr>
          <a:xfrm rot="2700000">
            <a:off x="674008" y="336206"/>
            <a:ext cx="673769" cy="67376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764670" y="44225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rPr>
              <a:t>VIP</a:t>
            </a:r>
            <a:endParaRPr lang="zh-CN" altLang="en-US" sz="2400" dirty="0">
              <a:solidFill>
                <a:srgbClr val="FFFFFF"/>
              </a:solidFill>
              <a:latin typeface="Agency FB" panose="020B0503020202020204" pitchFamily="34" charset="0"/>
              <a:ea typeface="华文宋体" panose="02010600040101010101" pitchFamily="2" charset="-122"/>
            </a:endParaRPr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54118" y="1224567"/>
            <a:ext cx="8080585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1882306" y="319146"/>
            <a:ext cx="733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垂直整合方案</a:t>
            </a:r>
            <a:r>
              <a:rPr lang="zh-TW" altLang="en-US" sz="3200" b="1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課程計畫規劃</a:t>
            </a:r>
            <a:endParaRPr lang="zh-CN" altLang="en-US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6834" y="2092734"/>
            <a:ext cx="845819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lnSpc>
                <a:spcPts val="3000"/>
              </a:lnSpc>
              <a:tabLst>
                <a:tab pos="893763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一、辦理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教師教學意見回饋資料蒐集，精進專題管理及強化實施方式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000"/>
              </a:lnSpc>
              <a:tabLst>
                <a:tab pos="893763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二、進行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學生學習態度、表達能力、自我管理、跨域思維、研發應用能力等指標資料蒐集，進行前後差異及對照差異分析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000"/>
              </a:lnSpc>
              <a:tabLst>
                <a:tab pos="893763" algn="l"/>
              </a:tabLst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000"/>
              </a:lnSpc>
              <a:tabLst>
                <a:tab pos="893763" algn="l"/>
              </a:tabLst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000"/>
              </a:lnSpc>
              <a:tabLst>
                <a:tab pos="893763" algn="l"/>
              </a:tabLst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https://rb037.ndhu.edu.tw/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4118" y="1314589"/>
            <a:ext cx="8564061" cy="673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</a:pPr>
            <a:r>
              <a:rPr lang="zh-TW" altLang="en-US" sz="2800" dirty="0" smtClean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管考機制</a:t>
            </a:r>
            <a:endParaRPr lang="zh-CN" altLang="en-US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0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3938</TotalTime>
  <Words>984</Words>
  <Application>Microsoft Office PowerPoint</Application>
  <PresentationFormat>如螢幕大小 (4:3)</PresentationFormat>
  <Paragraphs>118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Ndhu</cp:lastModifiedBy>
  <cp:revision>236</cp:revision>
  <cp:lastPrinted>2019-05-15T01:13:34Z</cp:lastPrinted>
  <dcterms:created xsi:type="dcterms:W3CDTF">2017-02-19T15:11:46Z</dcterms:created>
  <dcterms:modified xsi:type="dcterms:W3CDTF">2020-10-20T01:48:16Z</dcterms:modified>
</cp:coreProperties>
</file>